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8" r:id="rId6"/>
    <p:sldId id="269" r:id="rId7"/>
    <p:sldId id="270" r:id="rId8"/>
    <p:sldId id="272" r:id="rId9"/>
    <p:sldId id="274" r:id="rId10"/>
    <p:sldId id="273" r:id="rId11"/>
    <p:sldId id="276" r:id="rId12"/>
    <p:sldId id="277" r:id="rId13"/>
    <p:sldId id="275" r:id="rId14"/>
    <p:sldId id="265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Average Processing</a:t>
            </a:r>
            <a:r>
              <a:rPr lang="en-US" b="1" baseline="0" dirty="0"/>
              <a:t> Days Not Returned vs. Returned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Average Processing Days Not Returned </c:v>
                </c:pt>
                <c:pt idx="1">
                  <c:v>Average Processing Days Returned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6.8392857139999998</c:v>
                </c:pt>
                <c:pt idx="1">
                  <c:v>10.63157895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94-4C54-BC5C-828BCF43B7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542088"/>
        <c:axId val="280841560"/>
      </c:barChart>
      <c:catAx>
        <c:axId val="10542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0841560"/>
        <c:crosses val="autoZero"/>
        <c:auto val="1"/>
        <c:lblAlgn val="ctr"/>
        <c:lblOffset val="100"/>
        <c:noMultiLvlLbl val="0"/>
      </c:catAx>
      <c:valAx>
        <c:axId val="280841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2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Average Order Size Not Returned vs. </a:t>
            </a:r>
            <a:r>
              <a:rPr lang="en-US" b="1" baseline="0" dirty="0"/>
              <a:t>Returned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736595425571803E-2"/>
          <c:y val="0.17867008250762914"/>
          <c:w val="0.90542213473315836"/>
          <c:h val="0.7377252006178654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Average Order Size Not Returned</c:v>
                </c:pt>
                <c:pt idx="1">
                  <c:v>Average Order Size Returned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90.321428569999995</c:v>
                </c:pt>
                <c:pt idx="1">
                  <c:v>130.73684209999999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85-493E-8959-801CB1C21C5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3252112"/>
        <c:axId val="28325015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Average Order Size Not Returned</c:v>
                      </c:pt>
                      <c:pt idx="1">
                        <c:v>Average Order Size Returned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2385-493E-8959-801CB1C21C56}"/>
                  </c:ext>
                </c:extLst>
              </c15:ser>
            </c15:filteredBarSeries>
          </c:ext>
        </c:extLst>
      </c:barChart>
      <c:catAx>
        <c:axId val="28325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250152"/>
        <c:crosses val="autoZero"/>
        <c:auto val="1"/>
        <c:lblAlgn val="ctr"/>
        <c:lblOffset val="100"/>
        <c:noMultiLvlLbl val="0"/>
      </c:catAx>
      <c:valAx>
        <c:axId val="283250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Order Size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2521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382098071074448E-2"/>
          <c:y val="0.19839070042537593"/>
          <c:w val="0.85478606840811566"/>
          <c:h val="0.5318919502412488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Returned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Sheet1!$D$2:$D$76</c:f>
              <c:numCache>
                <c:formatCode>General</c:formatCode>
                <c:ptCount val="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1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1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FD-400D-ACF7-367568DDF7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84343616"/>
        <c:axId val="2843432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Order Size ($)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Sheet1!$C$2:$C$76</c:f>
              <c:numCache>
                <c:formatCode>General</c:formatCode>
                <c:ptCount val="75"/>
                <c:pt idx="0">
                  <c:v>17</c:v>
                </c:pt>
                <c:pt idx="1">
                  <c:v>17</c:v>
                </c:pt>
                <c:pt idx="2">
                  <c:v>25</c:v>
                </c:pt>
                <c:pt idx="3">
                  <c:v>26</c:v>
                </c:pt>
                <c:pt idx="4">
                  <c:v>30</c:v>
                </c:pt>
                <c:pt idx="5">
                  <c:v>34</c:v>
                </c:pt>
                <c:pt idx="6">
                  <c:v>34</c:v>
                </c:pt>
                <c:pt idx="7">
                  <c:v>37</c:v>
                </c:pt>
                <c:pt idx="8">
                  <c:v>40</c:v>
                </c:pt>
                <c:pt idx="9">
                  <c:v>42</c:v>
                </c:pt>
                <c:pt idx="10">
                  <c:v>42</c:v>
                </c:pt>
                <c:pt idx="11">
                  <c:v>45</c:v>
                </c:pt>
                <c:pt idx="12">
                  <c:v>45</c:v>
                </c:pt>
                <c:pt idx="13">
                  <c:v>45</c:v>
                </c:pt>
                <c:pt idx="14">
                  <c:v>48</c:v>
                </c:pt>
                <c:pt idx="15">
                  <c:v>48</c:v>
                </c:pt>
                <c:pt idx="16">
                  <c:v>49</c:v>
                </c:pt>
                <c:pt idx="17">
                  <c:v>51</c:v>
                </c:pt>
                <c:pt idx="18">
                  <c:v>51</c:v>
                </c:pt>
                <c:pt idx="19">
                  <c:v>53</c:v>
                </c:pt>
                <c:pt idx="20">
                  <c:v>54</c:v>
                </c:pt>
                <c:pt idx="21">
                  <c:v>54</c:v>
                </c:pt>
                <c:pt idx="22">
                  <c:v>55</c:v>
                </c:pt>
                <c:pt idx="23">
                  <c:v>65</c:v>
                </c:pt>
                <c:pt idx="24">
                  <c:v>66</c:v>
                </c:pt>
                <c:pt idx="25">
                  <c:v>67</c:v>
                </c:pt>
                <c:pt idx="26">
                  <c:v>72</c:v>
                </c:pt>
                <c:pt idx="27">
                  <c:v>81</c:v>
                </c:pt>
                <c:pt idx="28">
                  <c:v>81</c:v>
                </c:pt>
                <c:pt idx="29">
                  <c:v>82</c:v>
                </c:pt>
                <c:pt idx="30">
                  <c:v>82</c:v>
                </c:pt>
                <c:pt idx="31">
                  <c:v>87</c:v>
                </c:pt>
                <c:pt idx="32">
                  <c:v>87</c:v>
                </c:pt>
                <c:pt idx="33">
                  <c:v>89</c:v>
                </c:pt>
                <c:pt idx="34">
                  <c:v>91</c:v>
                </c:pt>
                <c:pt idx="35">
                  <c:v>95</c:v>
                </c:pt>
                <c:pt idx="36">
                  <c:v>98</c:v>
                </c:pt>
                <c:pt idx="37">
                  <c:v>98</c:v>
                </c:pt>
                <c:pt idx="38">
                  <c:v>100</c:v>
                </c:pt>
                <c:pt idx="39">
                  <c:v>106</c:v>
                </c:pt>
                <c:pt idx="40">
                  <c:v>107</c:v>
                </c:pt>
                <c:pt idx="41">
                  <c:v>108</c:v>
                </c:pt>
                <c:pt idx="42">
                  <c:v>111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117</c:v>
                </c:pt>
                <c:pt idx="47">
                  <c:v>119</c:v>
                </c:pt>
                <c:pt idx="48">
                  <c:v>123</c:v>
                </c:pt>
                <c:pt idx="49">
                  <c:v>130</c:v>
                </c:pt>
                <c:pt idx="50">
                  <c:v>131</c:v>
                </c:pt>
                <c:pt idx="51">
                  <c:v>132</c:v>
                </c:pt>
                <c:pt idx="52">
                  <c:v>134</c:v>
                </c:pt>
                <c:pt idx="53">
                  <c:v>135</c:v>
                </c:pt>
                <c:pt idx="54">
                  <c:v>136</c:v>
                </c:pt>
                <c:pt idx="55">
                  <c:v>137</c:v>
                </c:pt>
                <c:pt idx="56">
                  <c:v>138</c:v>
                </c:pt>
                <c:pt idx="57">
                  <c:v>141</c:v>
                </c:pt>
                <c:pt idx="58">
                  <c:v>145</c:v>
                </c:pt>
                <c:pt idx="59">
                  <c:v>150</c:v>
                </c:pt>
                <c:pt idx="60">
                  <c:v>153</c:v>
                </c:pt>
                <c:pt idx="61">
                  <c:v>154</c:v>
                </c:pt>
                <c:pt idx="62">
                  <c:v>154</c:v>
                </c:pt>
                <c:pt idx="63">
                  <c:v>160</c:v>
                </c:pt>
                <c:pt idx="64">
                  <c:v>166</c:v>
                </c:pt>
                <c:pt idx="65">
                  <c:v>170</c:v>
                </c:pt>
                <c:pt idx="66">
                  <c:v>170</c:v>
                </c:pt>
                <c:pt idx="67">
                  <c:v>171</c:v>
                </c:pt>
                <c:pt idx="68">
                  <c:v>174</c:v>
                </c:pt>
                <c:pt idx="69">
                  <c:v>182</c:v>
                </c:pt>
                <c:pt idx="70">
                  <c:v>187</c:v>
                </c:pt>
                <c:pt idx="71">
                  <c:v>191</c:v>
                </c:pt>
                <c:pt idx="72">
                  <c:v>192</c:v>
                </c:pt>
                <c:pt idx="73">
                  <c:v>195</c:v>
                </c:pt>
                <c:pt idx="74">
                  <c:v>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FD-400D-ACF7-367568DDF7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345576"/>
        <c:axId val="28434675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Days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Sheet1!$B$2:$B$76</c15:sqref>
                        </c15:formulaRef>
                      </c:ext>
                    </c:extLst>
                    <c:numCache>
                      <c:formatCode>General</c:formatCode>
                      <c:ptCount val="75"/>
                      <c:pt idx="0" formatCode="0">
                        <c:v>3</c:v>
                      </c:pt>
                      <c:pt idx="1">
                        <c:v>6</c:v>
                      </c:pt>
                      <c:pt idx="2">
                        <c:v>5</c:v>
                      </c:pt>
                      <c:pt idx="3">
                        <c:v>5</c:v>
                      </c:pt>
                      <c:pt idx="4">
                        <c:v>11</c:v>
                      </c:pt>
                      <c:pt idx="5">
                        <c:v>5</c:v>
                      </c:pt>
                      <c:pt idx="6">
                        <c:v>8</c:v>
                      </c:pt>
                      <c:pt idx="7">
                        <c:v>14</c:v>
                      </c:pt>
                      <c:pt idx="8">
                        <c:v>3</c:v>
                      </c:pt>
                      <c:pt idx="9">
                        <c:v>4</c:v>
                      </c:pt>
                      <c:pt idx="10">
                        <c:v>15</c:v>
                      </c:pt>
                      <c:pt idx="11">
                        <c:v>6</c:v>
                      </c:pt>
                      <c:pt idx="12">
                        <c:v>18</c:v>
                      </c:pt>
                      <c:pt idx="13">
                        <c:v>19</c:v>
                      </c:pt>
                      <c:pt idx="14">
                        <c:v>10</c:v>
                      </c:pt>
                      <c:pt idx="15">
                        <c:v>18</c:v>
                      </c:pt>
                      <c:pt idx="16">
                        <c:v>4</c:v>
                      </c:pt>
                      <c:pt idx="17">
                        <c:v>2</c:v>
                      </c:pt>
                      <c:pt idx="18">
                        <c:v>13</c:v>
                      </c:pt>
                      <c:pt idx="19">
                        <c:v>5</c:v>
                      </c:pt>
                      <c:pt idx="20">
                        <c:v>2</c:v>
                      </c:pt>
                      <c:pt idx="21">
                        <c:v>11</c:v>
                      </c:pt>
                      <c:pt idx="22">
                        <c:v>7</c:v>
                      </c:pt>
                      <c:pt idx="23">
                        <c:v>16</c:v>
                      </c:pt>
                      <c:pt idx="24">
                        <c:v>11</c:v>
                      </c:pt>
                      <c:pt idx="25">
                        <c:v>6</c:v>
                      </c:pt>
                      <c:pt idx="26">
                        <c:v>4</c:v>
                      </c:pt>
                      <c:pt idx="27">
                        <c:v>18</c:v>
                      </c:pt>
                      <c:pt idx="28">
                        <c:v>20</c:v>
                      </c:pt>
                      <c:pt idx="29">
                        <c:v>3</c:v>
                      </c:pt>
                      <c:pt idx="30">
                        <c:v>17</c:v>
                      </c:pt>
                      <c:pt idx="31">
                        <c:v>1</c:v>
                      </c:pt>
                      <c:pt idx="32">
                        <c:v>15</c:v>
                      </c:pt>
                      <c:pt idx="33">
                        <c:v>8</c:v>
                      </c:pt>
                      <c:pt idx="34">
                        <c:v>14</c:v>
                      </c:pt>
                      <c:pt idx="35">
                        <c:v>4</c:v>
                      </c:pt>
                      <c:pt idx="36">
                        <c:v>7</c:v>
                      </c:pt>
                      <c:pt idx="37">
                        <c:v>13</c:v>
                      </c:pt>
                      <c:pt idx="38">
                        <c:v>5</c:v>
                      </c:pt>
                      <c:pt idx="39">
                        <c:v>16</c:v>
                      </c:pt>
                      <c:pt idx="40">
                        <c:v>3</c:v>
                      </c:pt>
                      <c:pt idx="41">
                        <c:v>10</c:v>
                      </c:pt>
                      <c:pt idx="42">
                        <c:v>13</c:v>
                      </c:pt>
                      <c:pt idx="43">
                        <c:v>4</c:v>
                      </c:pt>
                      <c:pt idx="44">
                        <c:v>4</c:v>
                      </c:pt>
                      <c:pt idx="45">
                        <c:v>5</c:v>
                      </c:pt>
                      <c:pt idx="46">
                        <c:v>6</c:v>
                      </c:pt>
                      <c:pt idx="47">
                        <c:v>8</c:v>
                      </c:pt>
                      <c:pt idx="48">
                        <c:v>7</c:v>
                      </c:pt>
                      <c:pt idx="49">
                        <c:v>13</c:v>
                      </c:pt>
                      <c:pt idx="50">
                        <c:v>2</c:v>
                      </c:pt>
                      <c:pt idx="51">
                        <c:v>5</c:v>
                      </c:pt>
                      <c:pt idx="52">
                        <c:v>2</c:v>
                      </c:pt>
                      <c:pt idx="53">
                        <c:v>16</c:v>
                      </c:pt>
                      <c:pt idx="54">
                        <c:v>10</c:v>
                      </c:pt>
                      <c:pt idx="55">
                        <c:v>7</c:v>
                      </c:pt>
                      <c:pt idx="56">
                        <c:v>3</c:v>
                      </c:pt>
                      <c:pt idx="57">
                        <c:v>4</c:v>
                      </c:pt>
                      <c:pt idx="58">
                        <c:v>8</c:v>
                      </c:pt>
                      <c:pt idx="59">
                        <c:v>1</c:v>
                      </c:pt>
                      <c:pt idx="60">
                        <c:v>2</c:v>
                      </c:pt>
                      <c:pt idx="61">
                        <c:v>4</c:v>
                      </c:pt>
                      <c:pt idx="62">
                        <c:v>8</c:v>
                      </c:pt>
                      <c:pt idx="63">
                        <c:v>7</c:v>
                      </c:pt>
                      <c:pt idx="64">
                        <c:v>7</c:v>
                      </c:pt>
                      <c:pt idx="65">
                        <c:v>2</c:v>
                      </c:pt>
                      <c:pt idx="66">
                        <c:v>14</c:v>
                      </c:pt>
                      <c:pt idx="67">
                        <c:v>1</c:v>
                      </c:pt>
                      <c:pt idx="68">
                        <c:v>3</c:v>
                      </c:pt>
                      <c:pt idx="69">
                        <c:v>2</c:v>
                      </c:pt>
                      <c:pt idx="70">
                        <c:v>1</c:v>
                      </c:pt>
                      <c:pt idx="71">
                        <c:v>13</c:v>
                      </c:pt>
                      <c:pt idx="72">
                        <c:v>5</c:v>
                      </c:pt>
                      <c:pt idx="73">
                        <c:v>5</c:v>
                      </c:pt>
                      <c:pt idx="74">
                        <c:v>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6FD-400D-ACF7-367568DDF759}"/>
                  </c:ext>
                </c:extLst>
              </c15:ser>
            </c15:filteredLineSeries>
          </c:ext>
        </c:extLst>
      </c:lineChart>
      <c:catAx>
        <c:axId val="284345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346752"/>
        <c:crosses val="autoZero"/>
        <c:auto val="1"/>
        <c:lblAlgn val="ctr"/>
        <c:lblOffset val="100"/>
        <c:noMultiLvlLbl val="0"/>
      </c:catAx>
      <c:valAx>
        <c:axId val="28434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Order Size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345576"/>
        <c:crosses val="autoZero"/>
        <c:crossBetween val="between"/>
      </c:valAx>
      <c:valAx>
        <c:axId val="284343224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343616"/>
        <c:crosses val="max"/>
        <c:crossBetween val="between"/>
        <c:majorUnit val="1"/>
      </c:valAx>
      <c:catAx>
        <c:axId val="2843436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4343224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5155015484294883"/>
          <c:y val="0.84261978331264165"/>
          <c:w val="0.29949272522977338"/>
          <c:h val="7.67881352210748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Returned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Sheet1!$D$2:$D$76</c:f>
              <c:numCache>
                <c:formatCode>General</c:formatCode>
                <c:ptCount val="7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0</c:v>
                </c:pt>
                <c:pt idx="68">
                  <c:v>1</c:v>
                </c:pt>
                <c:pt idx="69">
                  <c:v>0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1</c:v>
                </c:pt>
                <c:pt idx="7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C2-4B5B-9539-E1A3DF098B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84345184"/>
        <c:axId val="28434910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Processing Days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Sheet1!$B$2:$B$76</c:f>
              <c:numCache>
                <c:formatCode>General</c:formatCode>
                <c:ptCount val="7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 formatCode="0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</c:v>
                </c:pt>
                <c:pt idx="38">
                  <c:v>7</c:v>
                </c:pt>
                <c:pt idx="39">
                  <c:v>7</c:v>
                </c:pt>
                <c:pt idx="40">
                  <c:v>7</c:v>
                </c:pt>
                <c:pt idx="41">
                  <c:v>7</c:v>
                </c:pt>
                <c:pt idx="42">
                  <c:v>7</c:v>
                </c:pt>
                <c:pt idx="43">
                  <c:v>7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8</c:v>
                </c:pt>
                <c:pt idx="49">
                  <c:v>8</c:v>
                </c:pt>
                <c:pt idx="50">
                  <c:v>10</c:v>
                </c:pt>
                <c:pt idx="51">
                  <c:v>10</c:v>
                </c:pt>
                <c:pt idx="52">
                  <c:v>10</c:v>
                </c:pt>
                <c:pt idx="53">
                  <c:v>11</c:v>
                </c:pt>
                <c:pt idx="54">
                  <c:v>11</c:v>
                </c:pt>
                <c:pt idx="55">
                  <c:v>11</c:v>
                </c:pt>
                <c:pt idx="56">
                  <c:v>13</c:v>
                </c:pt>
                <c:pt idx="57">
                  <c:v>13</c:v>
                </c:pt>
                <c:pt idx="58">
                  <c:v>13</c:v>
                </c:pt>
                <c:pt idx="59">
                  <c:v>13</c:v>
                </c:pt>
                <c:pt idx="60">
                  <c:v>13</c:v>
                </c:pt>
                <c:pt idx="61">
                  <c:v>14</c:v>
                </c:pt>
                <c:pt idx="62">
                  <c:v>14</c:v>
                </c:pt>
                <c:pt idx="63">
                  <c:v>14</c:v>
                </c:pt>
                <c:pt idx="64">
                  <c:v>15</c:v>
                </c:pt>
                <c:pt idx="65">
                  <c:v>15</c:v>
                </c:pt>
                <c:pt idx="66">
                  <c:v>16</c:v>
                </c:pt>
                <c:pt idx="67">
                  <c:v>16</c:v>
                </c:pt>
                <c:pt idx="68">
                  <c:v>16</c:v>
                </c:pt>
                <c:pt idx="69">
                  <c:v>17</c:v>
                </c:pt>
                <c:pt idx="70">
                  <c:v>18</c:v>
                </c:pt>
                <c:pt idx="71">
                  <c:v>18</c:v>
                </c:pt>
                <c:pt idx="72">
                  <c:v>18</c:v>
                </c:pt>
                <c:pt idx="73">
                  <c:v>19</c:v>
                </c:pt>
                <c:pt idx="7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C2-4B5B-9539-E1A3DF098B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344792"/>
        <c:axId val="28434714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Order Size ($)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Sheet1!$C$2:$C$76</c15:sqref>
                        </c15:formulaRef>
                      </c:ext>
                    </c:extLst>
                    <c:numCache>
                      <c:formatCode>General</c:formatCode>
                      <c:ptCount val="75"/>
                      <c:pt idx="0">
                        <c:v>87</c:v>
                      </c:pt>
                      <c:pt idx="1">
                        <c:v>150</c:v>
                      </c:pt>
                      <c:pt idx="2">
                        <c:v>171</c:v>
                      </c:pt>
                      <c:pt idx="3">
                        <c:v>187</c:v>
                      </c:pt>
                      <c:pt idx="4">
                        <c:v>51</c:v>
                      </c:pt>
                      <c:pt idx="5">
                        <c:v>54</c:v>
                      </c:pt>
                      <c:pt idx="6">
                        <c:v>131</c:v>
                      </c:pt>
                      <c:pt idx="7">
                        <c:v>134</c:v>
                      </c:pt>
                      <c:pt idx="8">
                        <c:v>153</c:v>
                      </c:pt>
                      <c:pt idx="9">
                        <c:v>170</c:v>
                      </c:pt>
                      <c:pt idx="10">
                        <c:v>182</c:v>
                      </c:pt>
                      <c:pt idx="11">
                        <c:v>17</c:v>
                      </c:pt>
                      <c:pt idx="12">
                        <c:v>40</c:v>
                      </c:pt>
                      <c:pt idx="13">
                        <c:v>82</c:v>
                      </c:pt>
                      <c:pt idx="14">
                        <c:v>107</c:v>
                      </c:pt>
                      <c:pt idx="15">
                        <c:v>138</c:v>
                      </c:pt>
                      <c:pt idx="16">
                        <c:v>174</c:v>
                      </c:pt>
                      <c:pt idx="17">
                        <c:v>42</c:v>
                      </c:pt>
                      <c:pt idx="18">
                        <c:v>49</c:v>
                      </c:pt>
                      <c:pt idx="19">
                        <c:v>72</c:v>
                      </c:pt>
                      <c:pt idx="20">
                        <c:v>95</c:v>
                      </c:pt>
                      <c:pt idx="21">
                        <c:v>113</c:v>
                      </c:pt>
                      <c:pt idx="22">
                        <c:v>114</c:v>
                      </c:pt>
                      <c:pt idx="23">
                        <c:v>141</c:v>
                      </c:pt>
                      <c:pt idx="24">
                        <c:v>154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34</c:v>
                      </c:pt>
                      <c:pt idx="28">
                        <c:v>53</c:v>
                      </c:pt>
                      <c:pt idx="29">
                        <c:v>100</c:v>
                      </c:pt>
                      <c:pt idx="30">
                        <c:v>115</c:v>
                      </c:pt>
                      <c:pt idx="31">
                        <c:v>132</c:v>
                      </c:pt>
                      <c:pt idx="32">
                        <c:v>192</c:v>
                      </c:pt>
                      <c:pt idx="33">
                        <c:v>195</c:v>
                      </c:pt>
                      <c:pt idx="34">
                        <c:v>17</c:v>
                      </c:pt>
                      <c:pt idx="35">
                        <c:v>45</c:v>
                      </c:pt>
                      <c:pt idx="36">
                        <c:v>67</c:v>
                      </c:pt>
                      <c:pt idx="37">
                        <c:v>117</c:v>
                      </c:pt>
                      <c:pt idx="38">
                        <c:v>55</c:v>
                      </c:pt>
                      <c:pt idx="39">
                        <c:v>98</c:v>
                      </c:pt>
                      <c:pt idx="40">
                        <c:v>123</c:v>
                      </c:pt>
                      <c:pt idx="41">
                        <c:v>137</c:v>
                      </c:pt>
                      <c:pt idx="42">
                        <c:v>160</c:v>
                      </c:pt>
                      <c:pt idx="43">
                        <c:v>166</c:v>
                      </c:pt>
                      <c:pt idx="44">
                        <c:v>34</c:v>
                      </c:pt>
                      <c:pt idx="45">
                        <c:v>89</c:v>
                      </c:pt>
                      <c:pt idx="46">
                        <c:v>119</c:v>
                      </c:pt>
                      <c:pt idx="47">
                        <c:v>145</c:v>
                      </c:pt>
                      <c:pt idx="48">
                        <c:v>154</c:v>
                      </c:pt>
                      <c:pt idx="49">
                        <c:v>198</c:v>
                      </c:pt>
                      <c:pt idx="50">
                        <c:v>48</c:v>
                      </c:pt>
                      <c:pt idx="51">
                        <c:v>108</c:v>
                      </c:pt>
                      <c:pt idx="52">
                        <c:v>136</c:v>
                      </c:pt>
                      <c:pt idx="53">
                        <c:v>30</c:v>
                      </c:pt>
                      <c:pt idx="54">
                        <c:v>54</c:v>
                      </c:pt>
                      <c:pt idx="55">
                        <c:v>66</c:v>
                      </c:pt>
                      <c:pt idx="56">
                        <c:v>51</c:v>
                      </c:pt>
                      <c:pt idx="57">
                        <c:v>98</c:v>
                      </c:pt>
                      <c:pt idx="58">
                        <c:v>111</c:v>
                      </c:pt>
                      <c:pt idx="59">
                        <c:v>130</c:v>
                      </c:pt>
                      <c:pt idx="60">
                        <c:v>191</c:v>
                      </c:pt>
                      <c:pt idx="61">
                        <c:v>37</c:v>
                      </c:pt>
                      <c:pt idx="62">
                        <c:v>91</c:v>
                      </c:pt>
                      <c:pt idx="63">
                        <c:v>170</c:v>
                      </c:pt>
                      <c:pt idx="64">
                        <c:v>42</c:v>
                      </c:pt>
                      <c:pt idx="65">
                        <c:v>87</c:v>
                      </c:pt>
                      <c:pt idx="66">
                        <c:v>65</c:v>
                      </c:pt>
                      <c:pt idx="67">
                        <c:v>106</c:v>
                      </c:pt>
                      <c:pt idx="68">
                        <c:v>135</c:v>
                      </c:pt>
                      <c:pt idx="69">
                        <c:v>82</c:v>
                      </c:pt>
                      <c:pt idx="70">
                        <c:v>45</c:v>
                      </c:pt>
                      <c:pt idx="71">
                        <c:v>48</c:v>
                      </c:pt>
                      <c:pt idx="72">
                        <c:v>81</c:v>
                      </c:pt>
                      <c:pt idx="73">
                        <c:v>45</c:v>
                      </c:pt>
                      <c:pt idx="74">
                        <c:v>81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EC2-4B5B-9539-E1A3DF098B90}"/>
                  </c:ext>
                </c:extLst>
              </c15:ser>
            </c15:filteredLineSeries>
          </c:ext>
        </c:extLst>
      </c:lineChart>
      <c:catAx>
        <c:axId val="284344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347144"/>
        <c:crosses val="autoZero"/>
        <c:auto val="1"/>
        <c:lblAlgn val="ctr"/>
        <c:lblOffset val="100"/>
        <c:noMultiLvlLbl val="0"/>
      </c:catAx>
      <c:valAx>
        <c:axId val="284347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Processing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344792"/>
        <c:crosses val="autoZero"/>
        <c:crossBetween val="between"/>
      </c:valAx>
      <c:valAx>
        <c:axId val="284349104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Returned (Y or N)</a:t>
                </a:r>
                <a:endParaRPr lang="en-US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95634920634920639"/>
              <c:y val="0.142923406497498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345184"/>
        <c:crosses val="max"/>
        <c:crossBetween val="between"/>
        <c:majorUnit val="1"/>
      </c:valAx>
      <c:catAx>
        <c:axId val="284345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43491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36F79-2723-4B1D-8870-7EA35D3CDB32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3982E-878B-4E0B-B68C-0B0FB24C4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22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982E-878B-4E0B-B68C-0B0FB24C4B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5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03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0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43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10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1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426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380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70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39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0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9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0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89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2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9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18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25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6C568A-2F53-4C52-BC16-C68F26ADDEF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BCCD78-18D0-449F-90E5-3B49F3D3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0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762184"/>
            <a:ext cx="6815669" cy="1515533"/>
          </a:xfrm>
        </p:spPr>
        <p:txBody>
          <a:bodyPr/>
          <a:lstStyle/>
          <a:p>
            <a:r>
              <a:rPr lang="en-US" dirty="0" err="1"/>
              <a:t>LanCo</a:t>
            </a:r>
            <a:r>
              <a:rPr lang="en-US" dirty="0"/>
              <a:t> Catalogue Sales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B80C5-E0F3-42B0-B9E2-6D5AF4A44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2277716"/>
            <a:ext cx="4404198" cy="30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2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6B1A38-E561-466B-BD81-4E5D45D07D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672" y="758757"/>
                <a:ext cx="2840477" cy="537831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ID" dirty="0"/>
                  <a:t>Order Size Returned (1)  and No Returned (2)</a:t>
                </a:r>
                <a:endParaRPr lang="en-CA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ID" b="1" dirty="0"/>
                  <a:t>Conclusion:</a:t>
                </a:r>
                <a:endParaRPr lang="en-CA" b="1" dirty="0"/>
              </a:p>
              <a:p>
                <a:pPr marL="0" indent="0">
                  <a:buNone/>
                </a:pPr>
                <a:r>
                  <a:rPr lang="en-ID" dirty="0"/>
                  <a:t>F&gt;F </a:t>
                </a:r>
                <a:r>
                  <a:rPr lang="en-ID" dirty="0" err="1"/>
                  <a:t>Crit</a:t>
                </a:r>
                <a:r>
                  <a:rPr lang="en-ID" dirty="0"/>
                  <a:t>, we reject null hypothesis, means that Order size returned and no returned are not equal.</a:t>
                </a:r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6B1A38-E561-466B-BD81-4E5D45D07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672" y="758757"/>
                <a:ext cx="2840477" cy="5378318"/>
              </a:xfrm>
              <a:blipFill>
                <a:blip r:embed="rId3"/>
                <a:stretch>
                  <a:fillRect l="-3863" t="-1812" r="-60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15D5E4-9A27-4580-9D71-9CFA90192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762074"/>
              </p:ext>
            </p:extLst>
          </p:nvPr>
        </p:nvGraphicFramePr>
        <p:xfrm>
          <a:off x="3861880" y="836578"/>
          <a:ext cx="7587574" cy="5116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8480">
                  <a:extLst>
                    <a:ext uri="{9D8B030D-6E8A-4147-A177-3AD203B41FA5}">
                      <a16:colId xmlns:a16="http://schemas.microsoft.com/office/drawing/2014/main" val="2822319987"/>
                    </a:ext>
                  </a:extLst>
                </a:gridCol>
                <a:gridCol w="894849">
                  <a:extLst>
                    <a:ext uri="{9D8B030D-6E8A-4147-A177-3AD203B41FA5}">
                      <a16:colId xmlns:a16="http://schemas.microsoft.com/office/drawing/2014/main" val="945049292"/>
                    </a:ext>
                  </a:extLst>
                </a:gridCol>
                <a:gridCol w="894849">
                  <a:extLst>
                    <a:ext uri="{9D8B030D-6E8A-4147-A177-3AD203B41FA5}">
                      <a16:colId xmlns:a16="http://schemas.microsoft.com/office/drawing/2014/main" val="1718913183"/>
                    </a:ext>
                  </a:extLst>
                </a:gridCol>
                <a:gridCol w="894849">
                  <a:extLst>
                    <a:ext uri="{9D8B030D-6E8A-4147-A177-3AD203B41FA5}">
                      <a16:colId xmlns:a16="http://schemas.microsoft.com/office/drawing/2014/main" val="921801519"/>
                    </a:ext>
                  </a:extLst>
                </a:gridCol>
                <a:gridCol w="894849">
                  <a:extLst>
                    <a:ext uri="{9D8B030D-6E8A-4147-A177-3AD203B41FA5}">
                      <a16:colId xmlns:a16="http://schemas.microsoft.com/office/drawing/2014/main" val="2727193907"/>
                    </a:ext>
                  </a:extLst>
                </a:gridCol>
                <a:gridCol w="894849">
                  <a:extLst>
                    <a:ext uri="{9D8B030D-6E8A-4147-A177-3AD203B41FA5}">
                      <a16:colId xmlns:a16="http://schemas.microsoft.com/office/drawing/2014/main" val="2272640904"/>
                    </a:ext>
                  </a:extLst>
                </a:gridCol>
                <a:gridCol w="894849">
                  <a:extLst>
                    <a:ext uri="{9D8B030D-6E8A-4147-A177-3AD203B41FA5}">
                      <a16:colId xmlns:a16="http://schemas.microsoft.com/office/drawing/2014/main" val="2147668408"/>
                    </a:ext>
                  </a:extLst>
                </a:gridCol>
              </a:tblGrid>
              <a:tr h="48787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CA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 </a:t>
                      </a:r>
                      <a:r>
                        <a:rPr lang="en-CA" sz="2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ID" sz="2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Order Size</a:t>
                      </a:r>
                      <a:r>
                        <a:rPr lang="en-CA" sz="2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CA" sz="2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5103064"/>
                  </a:ext>
                </a:extLst>
              </a:tr>
              <a:tr h="4666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Groups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CA" sz="12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Variance</a:t>
                      </a:r>
                      <a:endParaRPr lang="en-CA" sz="12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1483943"/>
                  </a:ext>
                </a:extLst>
              </a:tr>
              <a:tr h="4666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Size ($) (No)</a:t>
                      </a:r>
                      <a:endParaRPr lang="en-CA" sz="1200" b="1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5058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90.32143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2164.768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3376868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Size ($) (Yes)</a:t>
                      </a:r>
                      <a:endParaRPr lang="en-CA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2484</a:t>
                      </a:r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130.7368</a:t>
                      </a:r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2848.871</a:t>
                      </a:r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272420"/>
                  </a:ext>
                </a:extLst>
              </a:tr>
              <a:tr h="365307">
                <a:tc gridSpan="7">
                  <a:txBody>
                    <a:bodyPr/>
                    <a:lstStyle/>
                    <a:p>
                      <a:pPr algn="l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7549346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ANOVA</a:t>
                      </a:r>
                      <a:endParaRPr lang="en-CA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294744"/>
                  </a:ext>
                </a:extLst>
              </a:tr>
              <a:tr h="4666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of Variation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df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en-CA" sz="12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</a:t>
                      </a:r>
                      <a:endParaRPr lang="en-CA" sz="12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6880952"/>
                  </a:ext>
                </a:extLst>
              </a:tr>
              <a:tr h="4666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Between Groups</a:t>
                      </a:r>
                      <a:endParaRPr lang="en-CA" sz="1200" b="1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23172.58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23172.58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9.930607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0.002358</a:t>
                      </a:r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3.972038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7233457"/>
                  </a:ext>
                </a:extLst>
              </a:tr>
              <a:tr h="4666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Within Groups</a:t>
                      </a:r>
                      <a:endParaRPr lang="en-CA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170341.9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2333.451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403892"/>
                  </a:ext>
                </a:extLst>
              </a:tr>
              <a:tr h="466660"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18412126"/>
                  </a:ext>
                </a:extLst>
              </a:tr>
              <a:tr h="48787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CA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193514.5</a:t>
                      </a:r>
                      <a:endParaRPr lang="en-CA" sz="1200" b="1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  <a:endParaRPr lang="en-CA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553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42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179B-8EEA-484B-8B9B-637CA17A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19484"/>
            <a:ext cx="9601196" cy="1303867"/>
          </a:xfrm>
        </p:spPr>
        <p:txBody>
          <a:bodyPr/>
          <a:lstStyle/>
          <a:p>
            <a:r>
              <a:rPr lang="en-US" dirty="0"/>
              <a:t>k -</a:t>
            </a:r>
            <a:r>
              <a:rPr lang="en-US" dirty="0" err="1"/>
              <a:t>NearestNeighbors</a:t>
            </a:r>
            <a:r>
              <a:rPr lang="en-US" dirty="0"/>
              <a:t> Classification​</a:t>
            </a:r>
            <a:endParaRPr lang="en-CA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CD979EF-886F-4BF2-A706-4DBC7E8A9B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95" y="1886625"/>
            <a:ext cx="6391072" cy="426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4F271-C9E9-45BA-9E31-6DA32A76EE66}"/>
              </a:ext>
            </a:extLst>
          </p:cNvPr>
          <p:cNvSpPr txBox="1"/>
          <p:nvPr/>
        </p:nvSpPr>
        <p:spPr>
          <a:xfrm>
            <a:off x="9202367" y="2961155"/>
            <a:ext cx="190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Not Returned</a:t>
            </a:r>
          </a:p>
          <a:p>
            <a:r>
              <a:rPr lang="en-CA" b="1" dirty="0">
                <a:solidFill>
                  <a:srgbClr val="0070C0"/>
                </a:solidFill>
              </a:rPr>
              <a:t>Returned</a:t>
            </a:r>
          </a:p>
        </p:txBody>
      </p:sp>
    </p:spTree>
    <p:extLst>
      <p:ext uri="{BB962C8B-B14F-4D97-AF65-F5344CB8AC3E}">
        <p14:creationId xmlns:p14="http://schemas.microsoft.com/office/powerpoint/2010/main" val="3199817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462D-64E1-497B-B1E3-ECEC6C57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58393"/>
            <a:ext cx="9601196" cy="1303867"/>
          </a:xfrm>
        </p:spPr>
        <p:txBody>
          <a:bodyPr/>
          <a:lstStyle/>
          <a:p>
            <a:r>
              <a:rPr lang="en-CA" dirty="0"/>
              <a:t>Find K (Elbow Point)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B279E9-D726-4C27-BE83-EA55852F5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7" y="1857442"/>
            <a:ext cx="5865779" cy="439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EE6E26-9CA0-4519-B67E-5FACE49820D7}"/>
              </a:ext>
            </a:extLst>
          </p:cNvPr>
          <p:cNvCxnSpPr/>
          <p:nvPr/>
        </p:nvCxnSpPr>
        <p:spPr>
          <a:xfrm flipH="1">
            <a:off x="4630366" y="4698460"/>
            <a:ext cx="466928" cy="54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6EF928-AF36-4847-825F-6641C3C27DF2}"/>
              </a:ext>
            </a:extLst>
          </p:cNvPr>
          <p:cNvSpPr txBox="1"/>
          <p:nvPr/>
        </p:nvSpPr>
        <p:spPr>
          <a:xfrm flipH="1">
            <a:off x="5172196" y="4464996"/>
            <a:ext cx="164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 value =3</a:t>
            </a:r>
          </a:p>
        </p:txBody>
      </p:sp>
    </p:spTree>
    <p:extLst>
      <p:ext uri="{BB962C8B-B14F-4D97-AF65-F5344CB8AC3E}">
        <p14:creationId xmlns:p14="http://schemas.microsoft.com/office/powerpoint/2010/main" val="318377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1DC9-0DF0-42A1-9AAF-7C44ADF3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90292"/>
            <a:ext cx="9601196" cy="1303867"/>
          </a:xfrm>
        </p:spPr>
        <p:txBody>
          <a:bodyPr/>
          <a:lstStyle/>
          <a:p>
            <a:r>
              <a:rPr lang="en-CA" dirty="0" err="1"/>
              <a:t>kMean</a:t>
            </a:r>
            <a:endParaRPr lang="en-CA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CE34D37-AFCB-41AA-A166-628C2B6795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40" y="1672618"/>
            <a:ext cx="6021422" cy="451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82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dirty="0"/>
              <a:t> Rent/purchase ware houses (By considering these factors)</a:t>
            </a:r>
          </a:p>
          <a:p>
            <a:pPr lvl="2"/>
            <a:r>
              <a:rPr lang="en-US" dirty="0"/>
              <a:t>Region</a:t>
            </a:r>
          </a:p>
          <a:p>
            <a:pPr lvl="2"/>
            <a:r>
              <a:rPr lang="en-US" dirty="0"/>
              <a:t>Sale</a:t>
            </a:r>
          </a:p>
          <a:p>
            <a:pPr lvl="2"/>
            <a:r>
              <a:rPr lang="en-US" dirty="0"/>
              <a:t>Returns</a:t>
            </a:r>
          </a:p>
          <a:p>
            <a:pPr lvl="2"/>
            <a:r>
              <a:rPr lang="en-US" dirty="0"/>
              <a:t>Size</a:t>
            </a:r>
          </a:p>
          <a:p>
            <a:pPr lvl="1"/>
            <a:r>
              <a:rPr lang="en-US" dirty="0"/>
              <a:t>Initiate “rush handling” in warehouses to expedite orders of big size to 3 days or less. This process will increase operating costs but will reduce the return probability significantly.</a:t>
            </a:r>
          </a:p>
          <a:p>
            <a:pPr lvl="2"/>
            <a:r>
              <a:rPr lang="en-US" dirty="0"/>
              <a:t>This is limited for extremely large order sizes since the customer will be more likely to return these orders regardless of handling time.</a:t>
            </a:r>
          </a:p>
          <a:p>
            <a:pPr lvl="1"/>
            <a:r>
              <a:rPr lang="en-US" dirty="0"/>
              <a:t>Reduce overall order size</a:t>
            </a:r>
          </a:p>
          <a:p>
            <a:pPr lvl="2"/>
            <a:r>
              <a:rPr lang="en-US" dirty="0"/>
              <a:t>Separate orders into smaller easily affordable shipments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5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005C-662C-4BD5-90A3-B6386D82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Possible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52210-9158-4160-9568-9F7B1A074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Delivery on time</a:t>
            </a:r>
          </a:p>
          <a:p>
            <a:r>
              <a:rPr lang="en-CA" dirty="0"/>
              <a:t>Cost effective</a:t>
            </a:r>
          </a:p>
          <a:p>
            <a:r>
              <a:rPr lang="en-CA" dirty="0"/>
              <a:t>Time of return of product to office is less as compared to the prior scenario which was minimum( 5 weeks) -&gt; out dated/out fashioned</a:t>
            </a:r>
          </a:p>
          <a:p>
            <a:r>
              <a:rPr lang="en-CA" dirty="0"/>
              <a:t>Don’t have to sale the product on discount.</a:t>
            </a:r>
          </a:p>
          <a:p>
            <a:r>
              <a:rPr lang="en-CA" dirty="0"/>
              <a:t>More number of promotions</a:t>
            </a:r>
          </a:p>
          <a:p>
            <a:r>
              <a:rPr lang="en-CA" dirty="0"/>
              <a:t>More customers are attracted</a:t>
            </a:r>
          </a:p>
          <a:p>
            <a:pPr marL="0" indent="0">
              <a:buNone/>
            </a:pPr>
            <a:r>
              <a:rPr lang="en-CA" dirty="0"/>
              <a:t>Example: Amazon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261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51FE-B607-4901-97D7-7737E9C3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75124"/>
            <a:ext cx="9601196" cy="1303867"/>
          </a:xfrm>
        </p:spPr>
        <p:txBody>
          <a:bodyPr/>
          <a:lstStyle/>
          <a:p>
            <a:r>
              <a:rPr lang="en-CA" b="1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A75D5-2B3D-415D-9AE0-5DCCD7EBA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15" y="2451370"/>
            <a:ext cx="7344383" cy="37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2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Returned Merchandise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LanCo</a:t>
            </a:r>
            <a:r>
              <a:rPr lang="en-US" dirty="0"/>
              <a:t> Catalogue Sales rely on Cash-On-Delivery transactions but has recently been experiencing a high level of product returns. This has consequently resulted in significantly reduced company sales revenue and overall net income. </a:t>
            </a:r>
          </a:p>
          <a:p>
            <a:pPr algn="just"/>
            <a:r>
              <a:rPr lang="en-US" dirty="0"/>
              <a:t>To address this issue, we aim to assess the magnitude of returns, identify contributing factors, and develop contingency plans to remediate the net loss.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5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Utilizing sample of sales data, our objective is to determine the underlying patterns pertaining to returns. </a:t>
            </a:r>
          </a:p>
          <a:p>
            <a:pPr algn="just"/>
            <a:r>
              <a:rPr lang="en-US" dirty="0"/>
              <a:t>Once the pattern has been attributed to a specific cause, the goal is to provide recommendations to reduce the number of returns.</a:t>
            </a:r>
          </a:p>
          <a:p>
            <a:pPr algn="just"/>
            <a:r>
              <a:rPr lang="en-US" dirty="0"/>
              <a:t>The main endpoint is to improve the net income. </a:t>
            </a:r>
          </a:p>
        </p:txBody>
      </p:sp>
    </p:spTree>
    <p:extLst>
      <p:ext uri="{BB962C8B-B14F-4D97-AF65-F5344CB8AC3E}">
        <p14:creationId xmlns:p14="http://schemas.microsoft.com/office/powerpoint/2010/main" val="132393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Each order is shipped as a </a:t>
            </a:r>
            <a:r>
              <a:rPr lang="en-US" u="sng" dirty="0"/>
              <a:t>single</a:t>
            </a:r>
            <a:r>
              <a:rPr lang="en-US" dirty="0"/>
              <a:t> package.</a:t>
            </a:r>
          </a:p>
          <a:p>
            <a:pPr algn="just"/>
            <a:r>
              <a:rPr lang="en-US" dirty="0"/>
              <a:t>The transit time between the package leaving the company and arriving at the customer’s home is </a:t>
            </a:r>
            <a:r>
              <a:rPr lang="en-US" u="sng" dirty="0"/>
              <a:t>constant for all deliveries</a:t>
            </a:r>
            <a:r>
              <a:rPr lang="en-US" dirty="0"/>
              <a:t>.</a:t>
            </a:r>
          </a:p>
          <a:p>
            <a:pPr algn="just"/>
            <a:r>
              <a:rPr lang="en-US" u="sng" dirty="0"/>
              <a:t>Every return</a:t>
            </a:r>
            <a:r>
              <a:rPr lang="en-US" dirty="0"/>
              <a:t> in the samples represent unclaimed returns. </a:t>
            </a:r>
          </a:p>
          <a:p>
            <a:pPr algn="just"/>
            <a:r>
              <a:rPr lang="en-US" dirty="0"/>
              <a:t>Each order contributes equally to net profit.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817811"/>
              </p:ext>
            </p:extLst>
          </p:nvPr>
        </p:nvGraphicFramePr>
        <p:xfrm>
          <a:off x="1278635" y="837924"/>
          <a:ext cx="9601200" cy="331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8176" y="4601843"/>
            <a:ext cx="349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T-test average processing days – p= .0056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90488" y="4309455"/>
            <a:ext cx="426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The average processing days not returned is </a:t>
            </a:r>
            <a:r>
              <a:rPr lang="en-US" sz="1600" b="1" u="sng" dirty="0"/>
              <a:t>lower</a:t>
            </a:r>
            <a:r>
              <a:rPr lang="en-US" sz="1600" dirty="0"/>
              <a:t> than the average processing days returned.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0488" y="5125063"/>
            <a:ext cx="426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There is a statistical difference between the means of returned and non returned orders.</a:t>
            </a:r>
          </a:p>
        </p:txBody>
      </p:sp>
    </p:spTree>
    <p:extLst>
      <p:ext uri="{BB962C8B-B14F-4D97-AF65-F5344CB8AC3E}">
        <p14:creationId xmlns:p14="http://schemas.microsoft.com/office/powerpoint/2010/main" val="137690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7680426"/>
              </p:ext>
            </p:extLst>
          </p:nvPr>
        </p:nvGraphicFramePr>
        <p:xfrm>
          <a:off x="1286254" y="949287"/>
          <a:ext cx="9601200" cy="331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45920" y="4629605"/>
            <a:ext cx="349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T-test average processing days – p= .0024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0258" y="4966803"/>
            <a:ext cx="4215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There is a statistical difference between the means of order size not returned and order size returned.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49692" y="4285139"/>
            <a:ext cx="415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average order size not returned is </a:t>
            </a:r>
            <a:r>
              <a:rPr lang="en-US" sz="1600" b="1" u="sng" dirty="0"/>
              <a:t>lower</a:t>
            </a:r>
            <a:r>
              <a:rPr lang="en-US" sz="1600" dirty="0"/>
              <a:t> than  the average order size returned. 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285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260932"/>
              </p:ext>
            </p:extLst>
          </p:nvPr>
        </p:nvGraphicFramePr>
        <p:xfrm>
          <a:off x="1021783" y="815788"/>
          <a:ext cx="9795086" cy="3939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1F6C58-97A0-414D-9972-D1C08EC645E7}"/>
              </a:ext>
            </a:extLst>
          </p:cNvPr>
          <p:cNvSpPr txBox="1">
            <a:spLocks/>
          </p:cNvSpPr>
          <p:nvPr/>
        </p:nvSpPr>
        <p:spPr>
          <a:xfrm>
            <a:off x="1255535" y="4794293"/>
            <a:ext cx="9561334" cy="1577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order size increases, probability of returns increases. </a:t>
            </a:r>
          </a:p>
          <a:p>
            <a:r>
              <a:rPr lang="en-US" dirty="0"/>
              <a:t>This is most likely due to changes in customer’s financial situation as they receive the order.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65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446809"/>
              </p:ext>
            </p:extLst>
          </p:nvPr>
        </p:nvGraphicFramePr>
        <p:xfrm>
          <a:off x="1266216" y="739414"/>
          <a:ext cx="9601200" cy="3433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BC5C5B-AE83-4163-9251-33DBAFE08F11}"/>
              </a:ext>
            </a:extLst>
          </p:cNvPr>
          <p:cNvSpPr txBox="1">
            <a:spLocks/>
          </p:cNvSpPr>
          <p:nvPr/>
        </p:nvSpPr>
        <p:spPr>
          <a:xfrm>
            <a:off x="1266216" y="4385620"/>
            <a:ext cx="9601196" cy="1732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shipment days increases, probability of returns increases. </a:t>
            </a:r>
          </a:p>
          <a:p>
            <a:r>
              <a:rPr lang="en-US" dirty="0"/>
              <a:t>This is most likely due to changes in customer’s demand for the product as time increases. They might have also bought the product if it was needed in a more timely fashion.</a:t>
            </a:r>
          </a:p>
        </p:txBody>
      </p:sp>
    </p:spTree>
    <p:extLst>
      <p:ext uri="{BB962C8B-B14F-4D97-AF65-F5344CB8AC3E}">
        <p14:creationId xmlns:p14="http://schemas.microsoft.com/office/powerpoint/2010/main" val="6801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2890FF9-8D7F-4D11-808E-C513AD4F30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672" y="758757"/>
                <a:ext cx="2840477" cy="537831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ID" dirty="0"/>
                  <a:t>Delivery time returned (1)  and no returned (2)</a:t>
                </a:r>
                <a:endParaRPr lang="en-CA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ID" b="1" dirty="0"/>
                  <a:t>Conclusion:</a:t>
                </a:r>
                <a:endParaRPr lang="en-CA" b="1" dirty="0"/>
              </a:p>
              <a:p>
                <a:pPr marL="0" indent="0">
                  <a:buNone/>
                </a:pPr>
                <a:r>
                  <a:rPr lang="en-ID" dirty="0"/>
                  <a:t>F&gt;F </a:t>
                </a:r>
                <a:r>
                  <a:rPr lang="en-ID" dirty="0" err="1"/>
                  <a:t>Crit</a:t>
                </a:r>
                <a:r>
                  <a:rPr lang="en-ID" dirty="0"/>
                  <a:t>, we reject null hypothesis, means that delivery time returned and no returned are not equal.</a:t>
                </a:r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2890FF9-8D7F-4D11-808E-C513AD4F3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672" y="758757"/>
                <a:ext cx="2840477" cy="5378318"/>
              </a:xfrm>
              <a:blipFill>
                <a:blip r:embed="rId2"/>
                <a:stretch>
                  <a:fillRect l="-3863" t="-1812" r="-60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540A44-09AC-443E-827E-EB69D8997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603119"/>
              </p:ext>
            </p:extLst>
          </p:nvPr>
        </p:nvGraphicFramePr>
        <p:xfrm>
          <a:off x="3706238" y="943582"/>
          <a:ext cx="7330061" cy="49243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5543">
                  <a:extLst>
                    <a:ext uri="{9D8B030D-6E8A-4147-A177-3AD203B41FA5}">
                      <a16:colId xmlns:a16="http://schemas.microsoft.com/office/drawing/2014/main" val="3668470507"/>
                    </a:ext>
                  </a:extLst>
                </a:gridCol>
                <a:gridCol w="870753">
                  <a:extLst>
                    <a:ext uri="{9D8B030D-6E8A-4147-A177-3AD203B41FA5}">
                      <a16:colId xmlns:a16="http://schemas.microsoft.com/office/drawing/2014/main" val="3183283299"/>
                    </a:ext>
                  </a:extLst>
                </a:gridCol>
                <a:gridCol w="870753">
                  <a:extLst>
                    <a:ext uri="{9D8B030D-6E8A-4147-A177-3AD203B41FA5}">
                      <a16:colId xmlns:a16="http://schemas.microsoft.com/office/drawing/2014/main" val="206605523"/>
                    </a:ext>
                  </a:extLst>
                </a:gridCol>
                <a:gridCol w="870753">
                  <a:extLst>
                    <a:ext uri="{9D8B030D-6E8A-4147-A177-3AD203B41FA5}">
                      <a16:colId xmlns:a16="http://schemas.microsoft.com/office/drawing/2014/main" val="626916851"/>
                    </a:ext>
                  </a:extLst>
                </a:gridCol>
                <a:gridCol w="870753">
                  <a:extLst>
                    <a:ext uri="{9D8B030D-6E8A-4147-A177-3AD203B41FA5}">
                      <a16:colId xmlns:a16="http://schemas.microsoft.com/office/drawing/2014/main" val="2232053605"/>
                    </a:ext>
                  </a:extLst>
                </a:gridCol>
                <a:gridCol w="870753">
                  <a:extLst>
                    <a:ext uri="{9D8B030D-6E8A-4147-A177-3AD203B41FA5}">
                      <a16:colId xmlns:a16="http://schemas.microsoft.com/office/drawing/2014/main" val="306938999"/>
                    </a:ext>
                  </a:extLst>
                </a:gridCol>
                <a:gridCol w="870753">
                  <a:extLst>
                    <a:ext uri="{9D8B030D-6E8A-4147-A177-3AD203B41FA5}">
                      <a16:colId xmlns:a16="http://schemas.microsoft.com/office/drawing/2014/main" val="3603841625"/>
                    </a:ext>
                  </a:extLst>
                </a:gridCol>
              </a:tblGrid>
              <a:tr h="601133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CA" sz="2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Anova</a:t>
                      </a:r>
                      <a:r>
                        <a:rPr lang="en-CA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Single Factor</a:t>
                      </a:r>
                      <a:endParaRPr lang="en-CA" sz="2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2723905"/>
                  </a:ext>
                </a:extLst>
              </a:tr>
              <a:tr h="497239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CA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 </a:t>
                      </a:r>
                      <a:r>
                        <a:rPr lang="en-CA" sz="2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ID" sz="2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Delivery Time) </a:t>
                      </a:r>
                      <a:endParaRPr lang="en-CA" sz="2400" b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5176213"/>
                  </a:ext>
                </a:extLst>
              </a:tr>
              <a:tr h="37910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Groups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Variance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1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6726812"/>
                  </a:ext>
                </a:extLst>
              </a:tr>
              <a:tr h="37910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Time (No)</a:t>
                      </a:r>
                      <a:endParaRPr lang="en-CA" sz="1200" b="1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383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6.839286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24.46461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2373960"/>
                  </a:ext>
                </a:extLst>
              </a:tr>
              <a:tr h="396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Time (Yes)</a:t>
                      </a:r>
                      <a:endParaRPr lang="en-CA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10.63158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26.91228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2495628"/>
                  </a:ext>
                </a:extLst>
              </a:tr>
              <a:tr h="362421">
                <a:tc gridSpan="7">
                  <a:txBody>
                    <a:bodyPr/>
                    <a:lstStyle/>
                    <a:p>
                      <a:pPr algn="ctr" fontAlgn="b"/>
                      <a:endParaRPr lang="en-CA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49185191"/>
                  </a:ext>
                </a:extLst>
              </a:tr>
              <a:tr h="396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ANOVA</a:t>
                      </a:r>
                      <a:endParaRPr lang="en-CA" sz="1200" b="1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6307383"/>
                  </a:ext>
                </a:extLst>
              </a:tr>
              <a:tr h="37910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of Variation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df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CA" sz="1200" b="1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CA" sz="12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en-CA" sz="12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</a:t>
                      </a:r>
                      <a:endParaRPr lang="en-CA" sz="12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35783274"/>
                  </a:ext>
                </a:extLst>
              </a:tr>
              <a:tr h="37910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Between Groups</a:t>
                      </a:r>
                      <a:endParaRPr lang="en-CA" sz="1200" b="1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204.0254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204.0254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8.13883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0.005633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3.972038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0695732"/>
                  </a:ext>
                </a:extLst>
              </a:tr>
              <a:tr h="37910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Within Groups</a:t>
                      </a:r>
                      <a:endParaRPr lang="en-CA" sz="1200" b="1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1829.975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25.06815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8558610"/>
                  </a:ext>
                </a:extLst>
              </a:tr>
              <a:tr h="379101">
                <a:tc>
                  <a:txBody>
                    <a:bodyPr/>
                    <a:lstStyle/>
                    <a:p>
                      <a:pPr algn="ctr" fontAlgn="b"/>
                      <a:endParaRPr lang="en-CA" sz="1200" b="1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6066459"/>
                  </a:ext>
                </a:extLst>
              </a:tr>
              <a:tr h="396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CA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2034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2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717655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5B68C8F-AEA5-4277-BCC4-BF195F790677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EA2A9-AB7D-4354-B1B7-611854067C92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5316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724</Words>
  <Application>Microsoft Office PowerPoint</Application>
  <PresentationFormat>Widescreen</PresentationFormat>
  <Paragraphs>154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Garamond</vt:lpstr>
      <vt:lpstr>Times New Roman</vt:lpstr>
      <vt:lpstr>Organic</vt:lpstr>
      <vt:lpstr>LanCo Catalogue Sales</vt:lpstr>
      <vt:lpstr>The Problem of Returned Merchandise</vt:lpstr>
      <vt:lpstr>Objectives</vt:lpstr>
      <vt:lpstr>Key Assumptions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-NearestNeighbors Classification​</vt:lpstr>
      <vt:lpstr>Find K (Elbow Point)</vt:lpstr>
      <vt:lpstr>kMean</vt:lpstr>
      <vt:lpstr>Recommendations</vt:lpstr>
      <vt:lpstr>Possible Outcomes</vt:lpstr>
      <vt:lpstr>Thank You!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Lanco Case</dc:title>
  <dc:creator>Langston Lightcap</dc:creator>
  <cp:lastModifiedBy>Aman Sharma</cp:lastModifiedBy>
  <cp:revision>78</cp:revision>
  <dcterms:created xsi:type="dcterms:W3CDTF">2015-09-08T13:40:54Z</dcterms:created>
  <dcterms:modified xsi:type="dcterms:W3CDTF">2018-10-16T17:49:12Z</dcterms:modified>
</cp:coreProperties>
</file>